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3" r:id="rId4"/>
    <p:sldId id="274" r:id="rId5"/>
    <p:sldId id="275" r:id="rId6"/>
    <p:sldId id="265" r:id="rId7"/>
    <p:sldId id="276" r:id="rId8"/>
    <p:sldId id="277" r:id="rId9"/>
    <p:sldId id="272" r:id="rId10"/>
    <p:sldId id="278" r:id="rId11"/>
    <p:sldId id="279" r:id="rId12"/>
    <p:sldId id="280" r:id="rId13"/>
    <p:sldId id="281" r:id="rId14"/>
    <p:sldId id="285" r:id="rId15"/>
    <p:sldId id="283" r:id="rId16"/>
    <p:sldId id="284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612B-E66C-484A-8FE7-CA264E5F3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4BA4E-E19F-4D7F-A547-4603D0FD3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6276-A4E0-4D42-A8FB-DD3EF132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366F-D537-4AFA-99CF-A4521B6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CE89-B444-4AD2-A513-3F4D515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E1F-8761-4F99-A9C4-7D91BC7E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8AB41-1B49-4D43-BF3A-6AC15AEE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9EE2-EFB0-4544-AAB3-7626C80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CD85-263D-41C1-B760-ABC1C7A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5FCC-449C-4B86-9957-9E8F1EA0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DA055-6B4F-407A-A67D-6F433CC6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9386A-AB90-4626-A95C-F2FCC807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060D-10D2-459B-8B25-D6099815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E1A7-8401-4926-8F9A-153945E5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818A-EAD5-4E63-B9D6-488695A6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930D-8B5A-449D-B869-B99103F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B80E-5830-4AF6-99D9-B2E960E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4A402-31DB-4AD5-88A6-6F5A801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72E-EA09-4B30-AE6B-F201525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F546-7600-42A7-B4DC-6549892A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FB1-B899-4D6D-9C9F-962C2C3E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B30C-C1A8-4A4C-9457-4E13AD4C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9E128-62DF-473F-817D-09BE0745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21B-789C-4AB5-B0B1-41E0E154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1694D-82C5-4C7D-9181-CAD162B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F65B-3A9A-4837-8354-4C3E05FA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457-6699-4420-8520-C30AF7A56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656A9-7891-4151-AE68-2C838ABB5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4520-3D8D-4AB7-AB72-AA9DB650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3446B-29E8-42CE-B750-768CAA0E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89F1-E1DD-45ED-A5C4-6631ECEE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D72F-CA1D-47EB-A476-2672E86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0631-0A73-44AE-B3AE-3850B505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83FF-4780-4A7A-9234-F181C7E2B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A14EF-660D-4804-B053-D50FE5441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F0239-B225-4825-B190-39B2B5E5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74879A-786A-4C82-A11B-D667C35B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31B80-094D-4B20-AABC-F1548A16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B8878-2C6E-4A69-8A95-564C436F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5976-3706-430B-BE5E-8AEFDC06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E71F-D17A-441E-B3E8-99691253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0E3D-D7F3-45CB-BC0A-F10A08E6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2AF9-1B01-4F8E-8D91-D8F290B2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1A85C-7675-4210-A7D5-AE5EAED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4DC2C-D2B2-4A1B-A272-B38787E9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D0E2B-DCBB-4432-AC5E-EA7D17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1E81-C622-4F3D-BE76-F67FA601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3E4A-D5B6-4218-9E21-939F2C96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02A93-BB92-4E51-9100-E353401F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7DBC-8CBF-4A4E-ACBD-59F85475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6148-9B53-41F9-928C-7495BC5B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AFCE-5BFF-4260-9142-EBE470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D292-65C5-4785-A1FC-A3A17484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C3D54-003B-4DAB-BAD8-886760ED3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9142-7919-44EC-BEC6-A911324F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46FC-E1C2-4A0F-BB4A-28A8528B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3156-50C4-4D29-9EF7-1626DE1C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74DE9-6FB8-4FE1-BAFA-E3999B44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1034E-7A8B-4076-9A56-8F62BFBD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4AEF-1368-47F2-9008-E7B7D92AC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1325-38C7-4783-B2D8-B1FB98575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238F-14B5-47B2-A12A-8DCE11FFDCD5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2F51-0E35-4374-8197-D7DBA968B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F8B13-6E33-43F9-A64D-45A14DBDE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04DEB2-4464-6B84-0BF2-B9027F82E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14A36-094C-E151-ABE0-503ACF181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313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NCDA 56</a:t>
            </a:r>
            <a:r>
              <a:rPr lang="en-US" b="1" baseline="30000" dirty="0">
                <a:solidFill>
                  <a:schemeClr val="bg1"/>
                </a:solidFill>
                <a:latin typeface="Gill Sans MT" panose="020B0502020104020203" pitchFamily="34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Annual 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E2131-1D88-AAB8-64C2-F41D595E1E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Gill Sans Nova" panose="020B0602020104020203" pitchFamily="34" charset="0"/>
              </a:rPr>
              <a:t>Washington Report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Vicki Watson, NCDA 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3070569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05322A-0DB8-7951-63B4-689C62CB0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A5E0-D603-EE07-F4CE-174343C4B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168233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HOME and CDBG Program Authorization</a:t>
            </a: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24C4A93-09BC-CFB4-C9C3-18B061CF7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2433"/>
            <a:ext cx="9144000" cy="423263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In April, the leaders of the House Subcommittee on Housing and Insurance released an RFI for the HOME and CDBG programs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subcommittee leaders are meeting with people and interest groups on the HOME program.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HOME will be first for reauthorization.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8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1B9E34-6891-28BB-D33A-39756F4E6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CFC7-94EF-3935-3B6A-ABF85137F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168233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HOME and CDBG Program Authorization</a:t>
            </a: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640524E-EE0B-4282-A190-FAB3F89F7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2769"/>
            <a:ext cx="9144000" cy="423263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CDBG reauthorization may be problematic because of the formula debate.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Reauthorization of the programs provides the opportunity to make changes to the programs advocated by NCDA and other national groups.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CDBG: new construction, increased public services cap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HOME: 15% admin, CHDO set-aside optional</a:t>
            </a:r>
            <a:endParaRPr lang="en-US" sz="24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0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A6E10A-1C0C-FA72-366F-341FB99BFE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C879-9169-E28F-5587-3EC7C4F11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1682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Con Plans/Action Plans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CCE21C2-1C3F-1F6A-FB9A-5A533D9D2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2769"/>
            <a:ext cx="9144000" cy="423263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HUD Guidance: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January 14, 2025, notice – CPD-25-02 – Guidance on Submitting Consolidated Plans -  remains in effect.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HUD has no plans to update or change this notice.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Grantees must submit their plans to HUD by August 16, 2025, or lose grants funds.</a:t>
            </a: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47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E4DBB7-06F5-117C-10AD-63D6AF011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8DCA0-D9AB-2ADD-DBD8-91B0B313F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813"/>
            <a:ext cx="9144000" cy="1682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Con Plans/Action Plans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593084-AD48-48E5-63AD-24C81FEA8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2769"/>
            <a:ext cx="9144000" cy="4232635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HUD Guidance - Presidential Executive Orders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Grantees are encouraged to review the White House Executive Orders as they develop their con plan and annual action plans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FY25 grant agreement will emphasize compliance with the Administration’s priorities and executive orders.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600" u="sng" dirty="0">
                <a:solidFill>
                  <a:schemeClr val="bg1"/>
                </a:solidFill>
              </a:rPr>
              <a:t>Executive Order 14168</a:t>
            </a:r>
            <a:r>
              <a:rPr lang="en-US" sz="2600" dirty="0">
                <a:solidFill>
                  <a:schemeClr val="bg1"/>
                </a:solidFill>
              </a:rPr>
              <a:t> - Grantees cannot use grant funds to promote “gender ideology” (self-assessed gender identity)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600" u="sng" dirty="0">
                <a:solidFill>
                  <a:schemeClr val="bg1"/>
                </a:solidFill>
              </a:rPr>
              <a:t>Executive Order 14182</a:t>
            </a:r>
            <a:r>
              <a:rPr lang="en-US" sz="2600" dirty="0">
                <a:solidFill>
                  <a:schemeClr val="bg1"/>
                </a:solidFill>
              </a:rPr>
              <a:t> - Grantees cannot use grant funds to fund or promote elective abortions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53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2F5729-13BB-AE2B-FEA0-A0541B797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A866-C658-4AB1-C014-DBCCB0707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813"/>
            <a:ext cx="9144000" cy="1682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Con Plans/Action Plans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DA44A7F-76F9-AF2D-1D6E-3968089D1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9143"/>
            <a:ext cx="9144000" cy="460626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HUD Guidance - Presidential Executive Orders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Undocumented Immigrants: 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bg1"/>
                </a:solidFill>
              </a:rPr>
              <a:t>Executive Order 14218</a:t>
            </a:r>
            <a:r>
              <a:rPr lang="en-US" sz="2800" dirty="0">
                <a:solidFill>
                  <a:schemeClr val="bg1"/>
                </a:solidFill>
              </a:rPr>
              <a:t> - The grantee must comply with title IV of the Personal Responsibility and Work Opportunity Reconciliation Act of 1996 (PRWORA). PRWORA prohibits undocumented immigrants from receiving public benefits.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54F95C-526C-4301-168E-CDC050654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A92EE-8558-D976-D742-EC3454C0F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1682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Con Plans/Action Plans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59FFA3-C639-9D2A-AB04-40779068E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2769"/>
            <a:ext cx="9144000" cy="4232635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Undocumented immigrants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Grantees cannot use grant funding to subsidize or promote illegal immigration or abet policies that shield illegal immigrants from deportation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74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D1FDD8-2D89-9272-268A-6CC53A40C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2A57-1828-1FBE-FAC9-9FF374A26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1682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Con Plans/Action Plans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16CF2D7-E30D-0A61-3EE1-67D3C9125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2769"/>
            <a:ext cx="9144000" cy="423263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Grantees must comply with applicable statutes related to civil rights.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Section 109 of the HCDA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Title VI of the Civil Rights Act of 1964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Title VIII of the Civil Rights Act of 1964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Title VIII of the Civil Rights Act of 1964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Section 504 and 508 of the Rehabilitation Act of 1973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Americans with Disabilities Act of 1990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39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580E0D-2673-B0B5-F580-EDF152CEC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CC67A-D983-1798-6E3D-7C1D07537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16823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36A753F-3CE0-CD80-4E49-FCF10C531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2769"/>
            <a:ext cx="9144000" cy="423263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E00329-462F-8B64-AA73-7DEED8188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EE3FDF-E451-A3BB-529D-5E0B39CC5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325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FY26 HUD Funding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E77775-D98A-3D37-CEA2-B3FD7D6DF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5615"/>
            <a:ext cx="9144000" cy="4251489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President’s FY26 full budget request released May 30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Cuts HUD funding by 51%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Eliminates and consolidates a wide swath of HUD programs</a:t>
            </a:r>
          </a:p>
          <a:p>
            <a:pPr lvl="1" algn="l"/>
            <a:endParaRPr lang="en-US" sz="2400" dirty="0"/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4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529674-04E6-0404-FD52-F1BEB4543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1662A4-F677-CEA9-5DEA-5D91D016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325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FY26 HUD Funding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4BFCB39-0BC6-735B-6307-1D6E28734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5615"/>
            <a:ext cx="9144000" cy="42514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Eliminates funding for CDBG ($3.3B) and HOME ($1.25B).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Provides $4B for homelessness assistance through the ESG program.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Eliminates HUD rental housing assistance programs($63 billion) and replaces them with a $36 billion State Rental Assistance program.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Provides $25 million for youth aging out of foster care.</a:t>
            </a:r>
          </a:p>
          <a:p>
            <a:pPr lvl="1" algn="l"/>
            <a:endParaRPr lang="en-US" sz="2400" dirty="0"/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1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9750DF-1877-AD70-BE5C-87DE96BAB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934BB-46C9-C143-52B9-00197C3BD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325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FY26 HUD Funding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7990F8D-39F7-92E9-EAB4-25EAE8A6D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5615"/>
            <a:ext cx="9144000" cy="42514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Eliminates funding for HOPWA ($505 million)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Eliminates funding for the Preservation &amp; Reinvestment Initiatives for Community Enhancement (PRICE) program ($10 million)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Eliminates funding for the PRO-Housing grant program ($150 million)</a:t>
            </a:r>
          </a:p>
          <a:p>
            <a:pPr algn="l"/>
            <a:endParaRPr lang="en-US" sz="3000" dirty="0">
              <a:solidFill>
                <a:schemeClr val="bg1"/>
              </a:solidFill>
            </a:endParaRPr>
          </a:p>
          <a:p>
            <a:pPr lvl="1" algn="l"/>
            <a:endParaRPr lang="en-US" sz="2400" dirty="0"/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5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0B349F-E7DE-7CD6-7D90-DEC483C94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ECFDFC-C202-64C9-7D33-B9908B4DC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325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FY26 HUD Funding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CFEC571-2BE6-C622-A2AC-C6AE4AFAC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5615"/>
            <a:ext cx="9144000" cy="42514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What’s not eliminated?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Native American Programs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Indian Housing Block Grant ($872M)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Tribal HUD-Veterans supportive housing grant ($10M)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Indian CDBG program ($5M)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Section 4 capacity building program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$16M for Habitat for Humanity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Policy Develop &amp; Research ($95M)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Fair Housing Assistance Program ($26M)</a:t>
            </a:r>
          </a:p>
          <a:p>
            <a:pPr algn="l"/>
            <a:endParaRPr lang="en-US" sz="3000" dirty="0">
              <a:solidFill>
                <a:schemeClr val="bg1"/>
              </a:solidFill>
            </a:endParaRPr>
          </a:p>
          <a:p>
            <a:pPr lvl="1" algn="l"/>
            <a:endParaRPr lang="en-US" sz="2400" dirty="0"/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  <a:p>
            <a:pPr lvl="1" algn="l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0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58D2D0-8E39-F02E-ACF1-11B0E11F6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F484-74FE-1DE0-41CC-7AA3A361E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6121"/>
            <a:ext cx="9144000" cy="11123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FY26 HUD Funding </a:t>
            </a: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233F447-72D4-22AF-B941-C341A5477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8165"/>
            <a:ext cx="9144000" cy="577863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President’s budget request is just that, a request.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Congress holds the purse strings and will make final decisions about program funding.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President’s budget request will resonate with some members of Congress.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Reach to out to Congress to urge them to support HUD program funding – particularly for CDBG and HOME.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7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A76DE4-E14B-6888-0ECB-D9090D436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0F23A-6B9A-80B2-AE17-0CA1838E8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6121"/>
            <a:ext cx="9144000" cy="1112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FY26 HUD Funding – Next Steps</a:t>
            </a: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72585E0-6A81-EBB6-4543-97164981E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2426"/>
            <a:ext cx="9144000" cy="3981557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Congress has been working on the FY26 spending bills for several weeks.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release of the President’s budget ramps up the process.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Congressional appropriators will start to hold hearings.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HUD Secretary Turner hearing with House/Senate this week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House Transportation-HUD (THUD) spending bill will be marked up at the subcommittee level on July 14 followed by full committee mark-up on July 17.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9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68CE32-36F1-AF9E-F1B0-7810AFF51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18C79-1986-A238-BDA1-AFB2F45B1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6121"/>
            <a:ext cx="9144000" cy="1112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FY26 HUD Funding – Next Steps</a:t>
            </a: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D594977-2158-5480-F055-18AC2FFFD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8165"/>
            <a:ext cx="9144000" cy="577863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No date yet for Senate mark-up.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Given the late release of the President’s budget, it will be difficult for Congress to reach agreement on the spending bills by October 1.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5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767D2-BFB1-EACB-0A3A-D1C397D65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AD687-3EF4-3A71-D543-1EE857B4A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007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FY26 HUD Funding Update</a:t>
            </a: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25A35E8-C031-8F96-15A6-D6EFA9D4D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2433"/>
            <a:ext cx="9144000" cy="423263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Outlook for CDBG, HOME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Continuing resolution likely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Only Congress has the power to set funding for federal programs, meaning the President’s budget request is not binding.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5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790</Words>
  <Application>Microsoft Office PowerPoint</Application>
  <PresentationFormat>Widescreen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Gill Sans MT</vt:lpstr>
      <vt:lpstr>Gill Sans Nova</vt:lpstr>
      <vt:lpstr>Office Theme</vt:lpstr>
      <vt:lpstr>NCDA 56th Annual Conference</vt:lpstr>
      <vt:lpstr>FY26 HUD Funding Update</vt:lpstr>
      <vt:lpstr>FY26 HUD Funding Update</vt:lpstr>
      <vt:lpstr>FY26 HUD Funding Update</vt:lpstr>
      <vt:lpstr>FY26 HUD Funding Update</vt:lpstr>
      <vt:lpstr>FY26 HUD Funding </vt:lpstr>
      <vt:lpstr>FY26 HUD Funding – Next Steps</vt:lpstr>
      <vt:lpstr>FY26 HUD Funding – Next Steps</vt:lpstr>
      <vt:lpstr>FY26 HUD Funding Update</vt:lpstr>
      <vt:lpstr>HOME and CDBG Program Authorization</vt:lpstr>
      <vt:lpstr>HOME and CDBG Program Authorization</vt:lpstr>
      <vt:lpstr>Con Plans/Action Plans</vt:lpstr>
      <vt:lpstr>Con Plans/Action Plans</vt:lpstr>
      <vt:lpstr>Con Plans/Action Plans</vt:lpstr>
      <vt:lpstr>Con Plans/Action Plans</vt:lpstr>
      <vt:lpstr>Con Plans/Action Plans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PowerPoint Template</dc:title>
  <dc:creator>Vicki Watson</dc:creator>
  <cp:lastModifiedBy>Vicki Watson</cp:lastModifiedBy>
  <cp:revision>36</cp:revision>
  <dcterms:created xsi:type="dcterms:W3CDTF">2022-02-23T18:33:08Z</dcterms:created>
  <dcterms:modified xsi:type="dcterms:W3CDTF">2025-06-11T21:01:23Z</dcterms:modified>
</cp:coreProperties>
</file>